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CCFF"/>
    <a:srgbClr val="FF99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3ADFA27-329F-491F-BA22-3425099231CE}" type="datetimeFigureOut">
              <a:rPr lang="es-ES"/>
              <a:pPr>
                <a:defRPr/>
              </a:pPr>
              <a:t>02/06/2012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8470537-C2DA-4467-9734-C5E2E017FBA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5702AE-5590-419A-91AE-8DA00BBC69E6}" type="slidenum">
              <a:rPr lang="es-ES" smtClean="0"/>
              <a:pPr/>
              <a:t>4</a:t>
            </a:fld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0" name="27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E966F336-7201-4310-B5AB-1907D0A5E761}" type="datetimeFigureOut">
              <a:rPr lang="es-ES"/>
              <a:pPr>
                <a:defRPr/>
              </a:pPr>
              <a:t>02/06/2012</a:t>
            </a:fld>
            <a:endParaRPr lang="es-ES"/>
          </a:p>
        </p:txBody>
      </p:sp>
      <p:sp>
        <p:nvSpPr>
          <p:cNvPr id="11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2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4F8CC-E0AC-4292-88A9-B440247E991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14F43-B4E3-4CFF-A7AF-5879068A52B6}" type="datetimeFigureOut">
              <a:rPr lang="es-ES"/>
              <a:pPr>
                <a:defRPr/>
              </a:pPr>
              <a:t>02/06/2012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4F5F4-15B7-4096-8AF6-0155EB484D3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4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5 Conector recto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7C156-E0DD-4150-9E49-150BA3D3BCB8}" type="datetimeFigureOut">
              <a:rPr lang="es-ES"/>
              <a:pPr>
                <a:defRPr/>
              </a:pPr>
              <a:t>02/06/2012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4DE94-7020-4C0E-8CCE-DBB7FA901E1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F1E6E-2D74-42C5-981B-89B96D971AD7}" type="datetimeFigureOut">
              <a:rPr lang="es-ES"/>
              <a:pPr>
                <a:defRPr/>
              </a:pPr>
              <a:t>02/06/2012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E3F32-07C6-4465-A718-7BA92704B82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CD940-BA12-431D-A09E-0CE039F728A7}" type="datetimeFigureOut">
              <a:rPr lang="es-ES"/>
              <a:pPr>
                <a:defRPr/>
              </a:pPr>
              <a:t>02/06/2012</a:t>
            </a:fld>
            <a:endParaRPr lang="es-ES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F7469-168A-4644-AD9F-DF9ABA035CE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D78C4-D72A-44CE-AAE1-E302785F08EA}" type="datetimeFigureOut">
              <a:rPr lang="es-ES"/>
              <a:pPr>
                <a:defRPr/>
              </a:pPr>
              <a:t>02/06/2012</a:t>
            </a:fld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6AB1C-65F0-434B-B605-6D925C13F56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4EBB4-6076-4556-80C5-D32ACACBE189}" type="datetimeFigureOut">
              <a:rPr lang="es-ES"/>
              <a:pPr>
                <a:defRPr/>
              </a:pPr>
              <a:t>02/06/2012</a:t>
            </a:fld>
            <a:endParaRPr lang="es-ES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43D0D-6E8E-4B2F-8A4E-150790F7F63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2754D-5352-4D49-BBE8-7ABAE37AC84A}" type="datetimeFigureOut">
              <a:rPr lang="es-ES"/>
              <a:pPr>
                <a:defRPr/>
              </a:pPr>
              <a:t>02/06/2012</a:t>
            </a:fld>
            <a:endParaRPr lang="es-ES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F0E92-8C31-440A-B19D-C0B84043BCA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2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290A9-45F7-4384-A024-49C36A075841}" type="datetimeFigureOut">
              <a:rPr lang="es-ES"/>
              <a:pPr>
                <a:defRPr/>
              </a:pPr>
              <a:t>02/06/2012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C762E-92AB-4E1A-835B-41A639BD01E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5 Conector recto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6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CF798-F130-4D97-AF0B-4D6CE1997E89}" type="datetimeFigureOut">
              <a:rPr lang="es-ES"/>
              <a:pPr>
                <a:defRPr/>
              </a:pPr>
              <a:t>02/06/2012</a:t>
            </a:fld>
            <a:endParaRPr lang="es-ES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0D1E8-5E75-4CBA-A9E4-4F4FC1C5775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5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A26F9-70E2-4830-B7B8-C2714E7345B1}" type="datetimeFigureOut">
              <a:rPr lang="es-ES"/>
              <a:pPr>
                <a:defRPr/>
              </a:pPr>
              <a:t>02/06/2012</a:t>
            </a:fld>
            <a:endParaRPr lang="es-ES"/>
          </a:p>
        </p:txBody>
      </p:sp>
      <p:sp>
        <p:nvSpPr>
          <p:cNvPr id="9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1AD5D-6F69-47D4-B2E5-E9343AA88E5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2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6D7874-D98F-4FD9-B607-B49A018DA873}" type="datetimeFigureOut">
              <a:rPr lang="es-ES"/>
              <a:pPr>
                <a:defRPr/>
              </a:pPr>
              <a:t>02/06/2012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E673ACD-72E0-4542-A149-8D0C9528CA8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8" name="27 Conector recto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28 Conector recto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9 Triángulo isósceles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1" r:id="rId2"/>
    <p:sldLayoutId id="2147483756" r:id="rId3"/>
    <p:sldLayoutId id="2147483752" r:id="rId4"/>
    <p:sldLayoutId id="2147483753" r:id="rId5"/>
    <p:sldLayoutId id="2147483757" r:id="rId6"/>
    <p:sldLayoutId id="2147483758" r:id="rId7"/>
    <p:sldLayoutId id="2147483759" r:id="rId8"/>
    <p:sldLayoutId id="2147483760" r:id="rId9"/>
    <p:sldLayoutId id="2147483754" r:id="rId10"/>
    <p:sldLayoutId id="21474837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sz="1800" smtClean="0"/>
              <a:t>UNIDAD 5: </a:t>
            </a:r>
            <a:br>
              <a:rPr lang="es-ES" sz="1800" smtClean="0"/>
            </a:br>
            <a:r>
              <a:rPr lang="es-ES" sz="1800" smtClean="0"/>
              <a:t>CATEGORÍAS GRAMATICALES (IV). </a:t>
            </a:r>
            <a:br>
              <a:rPr lang="es-ES" sz="1800" smtClean="0"/>
            </a:br>
            <a:r>
              <a:rPr lang="es-ES" sz="1800" smtClean="0"/>
              <a:t>EL ADVERBIO Y LOS ELEMENTOS DE RELACIÓN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s-ES" dirty="0" smtClean="0"/>
              <a:t>LENGUA CASTELLANA Y LITERATURA – 3º ESO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188" y="404813"/>
            <a:ext cx="7705725" cy="3698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" dirty="0"/>
              <a:t>LOCUCIONES PREPOSICIONALES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611188" y="1052513"/>
            <a:ext cx="7705725" cy="9239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s-ES" dirty="0"/>
              <a:t>Las locuciones preposicionales son combinaciones fijas de dos o más palabras que constituyen una unidad equivalente a una preposición. Son locuciones preposicionales muy utilizadas: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195513" y="2276475"/>
            <a:ext cx="4537075" cy="258603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ES" dirty="0"/>
              <a:t>JUNTO A,</a:t>
            </a:r>
          </a:p>
          <a:p>
            <a:pPr algn="ctr">
              <a:defRPr/>
            </a:pPr>
            <a:r>
              <a:rPr lang="es-ES" dirty="0"/>
              <a:t>ACERCA DE</a:t>
            </a:r>
          </a:p>
          <a:p>
            <a:pPr algn="ctr">
              <a:defRPr/>
            </a:pPr>
            <a:r>
              <a:rPr lang="es-ES" dirty="0"/>
              <a:t>EN LUGAR DE</a:t>
            </a:r>
          </a:p>
          <a:p>
            <a:pPr algn="ctr">
              <a:defRPr/>
            </a:pPr>
            <a:r>
              <a:rPr lang="es-ES" dirty="0"/>
              <a:t>GRACIAS A</a:t>
            </a:r>
          </a:p>
          <a:p>
            <a:pPr algn="ctr">
              <a:defRPr/>
            </a:pPr>
            <a:r>
              <a:rPr lang="es-ES" dirty="0"/>
              <a:t>EN TORNO A </a:t>
            </a:r>
          </a:p>
          <a:p>
            <a:pPr algn="ctr">
              <a:defRPr/>
            </a:pPr>
            <a:r>
              <a:rPr lang="es-ES" dirty="0"/>
              <a:t>RESPECTO A</a:t>
            </a:r>
          </a:p>
          <a:p>
            <a:pPr algn="ctr">
              <a:defRPr/>
            </a:pPr>
            <a:r>
              <a:rPr lang="es-ES" dirty="0"/>
              <a:t>EN VEZ DE</a:t>
            </a:r>
          </a:p>
          <a:p>
            <a:pPr algn="ctr">
              <a:defRPr/>
            </a:pPr>
            <a:r>
              <a:rPr lang="es-ES" dirty="0"/>
              <a:t>A TRAVÉS DE</a:t>
            </a:r>
          </a:p>
          <a:p>
            <a:pPr algn="ctr">
              <a:defRPr/>
            </a:pPr>
            <a:r>
              <a:rPr lang="es-ES" dirty="0"/>
              <a:t>POR MEDIO DE…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CuadroTexto"/>
          <p:cNvSpPr txBox="1">
            <a:spLocks noChangeArrowheads="1"/>
          </p:cNvSpPr>
          <p:nvPr/>
        </p:nvSpPr>
        <p:spPr bwMode="auto">
          <a:xfrm>
            <a:off x="468313" y="260350"/>
            <a:ext cx="8280400" cy="369888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2.3. LAS CONJUNCIONES</a:t>
            </a:r>
          </a:p>
        </p:txBody>
      </p:sp>
      <p:sp>
        <p:nvSpPr>
          <p:cNvPr id="19459" name="2 CuadroTexto"/>
          <p:cNvSpPr txBox="1">
            <a:spLocks noChangeArrowheads="1"/>
          </p:cNvSpPr>
          <p:nvPr/>
        </p:nvSpPr>
        <p:spPr bwMode="auto">
          <a:xfrm>
            <a:off x="468313" y="836613"/>
            <a:ext cx="8135937" cy="2308225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9875" indent="-269875" algn="just">
              <a:buFont typeface="Arial" charset="0"/>
              <a:buChar char="•"/>
            </a:pPr>
            <a:r>
              <a:rPr lang="es-ES"/>
              <a:t>Las conjunciones son MORFEMAS GRAMATICALES INDEPENDIENTES INVARIABLES: no poseen significado léxico ni tampoco marcan género y número.</a:t>
            </a:r>
          </a:p>
          <a:p>
            <a:pPr marL="269875" indent="-269875" algn="just">
              <a:buFont typeface="Arial" charset="0"/>
              <a:buChar char="•"/>
            </a:pPr>
            <a:r>
              <a:rPr lang="es-ES"/>
              <a:t>Las CONJUNCIONES desempeñan la función de relacionar unidades lingüísticas tanto mediante COORDINACIÓN como mediante SUBORDINACIÓN y sólo aporta significado gramatical: expresan el sentido de la relación que mantienen los elementos.</a:t>
            </a:r>
          </a:p>
          <a:p>
            <a:pPr marL="269875" indent="-269875" algn="just"/>
            <a:endParaRPr lang="es-ES"/>
          </a:p>
        </p:txBody>
      </p:sp>
      <p:sp>
        <p:nvSpPr>
          <p:cNvPr id="19460" name="3 CuadroTexto"/>
          <p:cNvSpPr txBox="1">
            <a:spLocks noChangeArrowheads="1"/>
          </p:cNvSpPr>
          <p:nvPr/>
        </p:nvSpPr>
        <p:spPr bwMode="auto">
          <a:xfrm>
            <a:off x="1476375" y="3500438"/>
            <a:ext cx="2232025" cy="369887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Me duele la cabeza</a:t>
            </a:r>
          </a:p>
        </p:txBody>
      </p:sp>
      <p:sp>
        <p:nvSpPr>
          <p:cNvPr id="19461" name="4 CuadroTexto"/>
          <p:cNvSpPr txBox="1">
            <a:spLocks noChangeArrowheads="1"/>
          </p:cNvSpPr>
          <p:nvPr/>
        </p:nvSpPr>
        <p:spPr bwMode="auto">
          <a:xfrm>
            <a:off x="3708400" y="3500438"/>
            <a:ext cx="1295400" cy="369887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/>
              <a:t>CONQUE</a:t>
            </a:r>
          </a:p>
        </p:txBody>
      </p:sp>
      <p:sp>
        <p:nvSpPr>
          <p:cNvPr id="19462" name="5 CuadroTexto"/>
          <p:cNvSpPr txBox="1">
            <a:spLocks noChangeArrowheads="1"/>
          </p:cNvSpPr>
          <p:nvPr/>
        </p:nvSpPr>
        <p:spPr bwMode="auto">
          <a:xfrm>
            <a:off x="5003800" y="3500438"/>
            <a:ext cx="2376488" cy="369887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me quedo en casa</a:t>
            </a:r>
          </a:p>
        </p:txBody>
      </p:sp>
      <p:sp>
        <p:nvSpPr>
          <p:cNvPr id="19463" name="6 CuadroTexto"/>
          <p:cNvSpPr txBox="1">
            <a:spLocks noChangeArrowheads="1"/>
          </p:cNvSpPr>
          <p:nvPr/>
        </p:nvSpPr>
        <p:spPr bwMode="auto">
          <a:xfrm>
            <a:off x="1476375" y="3933825"/>
            <a:ext cx="2232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/>
              <a:t>Causa</a:t>
            </a:r>
          </a:p>
        </p:txBody>
      </p:sp>
      <p:sp>
        <p:nvSpPr>
          <p:cNvPr id="19464" name="7 CuadroTexto"/>
          <p:cNvSpPr txBox="1">
            <a:spLocks noChangeArrowheads="1"/>
          </p:cNvSpPr>
          <p:nvPr/>
        </p:nvSpPr>
        <p:spPr bwMode="auto">
          <a:xfrm>
            <a:off x="5003800" y="3933825"/>
            <a:ext cx="2232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/>
              <a:t>Consecuencia</a:t>
            </a:r>
          </a:p>
        </p:txBody>
      </p:sp>
      <p:cxnSp>
        <p:nvCxnSpPr>
          <p:cNvPr id="10" name="9 Conector recto"/>
          <p:cNvCxnSpPr/>
          <p:nvPr/>
        </p:nvCxnSpPr>
        <p:spPr>
          <a:xfrm rot="5400000">
            <a:off x="3995737" y="4005263"/>
            <a:ext cx="288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 rot="10800000">
            <a:off x="3132138" y="4149725"/>
            <a:ext cx="10080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rot="5400000">
            <a:off x="4427537" y="4005263"/>
            <a:ext cx="288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4572000" y="4149725"/>
            <a:ext cx="7207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9" name="16 CuadroTexto"/>
          <p:cNvSpPr txBox="1">
            <a:spLocks noChangeArrowheads="1"/>
          </p:cNvSpPr>
          <p:nvPr/>
        </p:nvSpPr>
        <p:spPr bwMode="auto">
          <a:xfrm>
            <a:off x="1476375" y="4508500"/>
            <a:ext cx="2232025" cy="369888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/>
              <a:t>Se ha ido</a:t>
            </a:r>
          </a:p>
        </p:txBody>
      </p:sp>
      <p:sp>
        <p:nvSpPr>
          <p:cNvPr id="19470" name="17 CuadroTexto"/>
          <p:cNvSpPr txBox="1">
            <a:spLocks noChangeArrowheads="1"/>
          </p:cNvSpPr>
          <p:nvPr/>
        </p:nvSpPr>
        <p:spPr bwMode="auto">
          <a:xfrm>
            <a:off x="3708400" y="4508500"/>
            <a:ext cx="1943100" cy="369888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/>
              <a:t>PUESTO QUE</a:t>
            </a:r>
          </a:p>
        </p:txBody>
      </p:sp>
      <p:sp>
        <p:nvSpPr>
          <p:cNvPr id="19471" name="18 CuadroTexto"/>
          <p:cNvSpPr txBox="1">
            <a:spLocks noChangeArrowheads="1"/>
          </p:cNvSpPr>
          <p:nvPr/>
        </p:nvSpPr>
        <p:spPr bwMode="auto">
          <a:xfrm>
            <a:off x="5651500" y="4508500"/>
            <a:ext cx="2376488" cy="369888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estaba enfadado</a:t>
            </a:r>
          </a:p>
        </p:txBody>
      </p:sp>
      <p:sp>
        <p:nvSpPr>
          <p:cNvPr id="19472" name="19 CuadroTexto"/>
          <p:cNvSpPr txBox="1">
            <a:spLocks noChangeArrowheads="1"/>
          </p:cNvSpPr>
          <p:nvPr/>
        </p:nvSpPr>
        <p:spPr bwMode="auto">
          <a:xfrm>
            <a:off x="1476375" y="4941888"/>
            <a:ext cx="2232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/>
              <a:t>Consecuencia</a:t>
            </a:r>
          </a:p>
        </p:txBody>
      </p:sp>
      <p:sp>
        <p:nvSpPr>
          <p:cNvPr id="19473" name="20 CuadroTexto"/>
          <p:cNvSpPr txBox="1">
            <a:spLocks noChangeArrowheads="1"/>
          </p:cNvSpPr>
          <p:nvPr/>
        </p:nvSpPr>
        <p:spPr bwMode="auto">
          <a:xfrm>
            <a:off x="5292725" y="4941888"/>
            <a:ext cx="22320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/>
              <a:t>Causa</a:t>
            </a:r>
          </a:p>
        </p:txBody>
      </p:sp>
      <p:cxnSp>
        <p:nvCxnSpPr>
          <p:cNvPr id="22" name="21 Conector recto"/>
          <p:cNvCxnSpPr/>
          <p:nvPr/>
        </p:nvCxnSpPr>
        <p:spPr>
          <a:xfrm rot="5400000">
            <a:off x="3995737" y="5013326"/>
            <a:ext cx="288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endCxn id="19472" idx="3"/>
          </p:cNvCxnSpPr>
          <p:nvPr/>
        </p:nvCxnSpPr>
        <p:spPr>
          <a:xfrm rot="10800000">
            <a:off x="3708400" y="5126038"/>
            <a:ext cx="431800" cy="333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 rot="5400000">
            <a:off x="4427537" y="5013326"/>
            <a:ext cx="2889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 de flecha"/>
          <p:cNvCxnSpPr/>
          <p:nvPr/>
        </p:nvCxnSpPr>
        <p:spPr>
          <a:xfrm>
            <a:off x="4572000" y="5157788"/>
            <a:ext cx="7207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CuadroTexto"/>
          <p:cNvSpPr txBox="1">
            <a:spLocks noChangeArrowheads="1"/>
          </p:cNvSpPr>
          <p:nvPr/>
        </p:nvSpPr>
        <p:spPr bwMode="auto">
          <a:xfrm>
            <a:off x="395288" y="333375"/>
            <a:ext cx="8280400" cy="368300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LOCUCIONES CONJUNTIVAS</a:t>
            </a:r>
          </a:p>
        </p:txBody>
      </p:sp>
      <p:sp>
        <p:nvSpPr>
          <p:cNvPr id="20483" name="2 CuadroTexto"/>
          <p:cNvSpPr txBox="1">
            <a:spLocks noChangeArrowheads="1"/>
          </p:cNvSpPr>
          <p:nvPr/>
        </p:nvSpPr>
        <p:spPr bwMode="auto">
          <a:xfrm>
            <a:off x="395288" y="908050"/>
            <a:ext cx="8280400" cy="3416300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/>
              <a:t>Combinaciones fijas de dos o más palabras que constituyen una unidad equivalente a una conjunción.</a:t>
            </a:r>
          </a:p>
          <a:p>
            <a:pPr algn="just"/>
            <a:endParaRPr lang="es-ES"/>
          </a:p>
          <a:p>
            <a:pPr algn="just"/>
            <a:r>
              <a:rPr lang="es-ES"/>
              <a:t>	Me duele la cabeza, </a:t>
            </a:r>
            <a:r>
              <a:rPr lang="es-ES" b="1">
                <a:solidFill>
                  <a:srgbClr val="FF0000"/>
                </a:solidFill>
              </a:rPr>
              <a:t>así que </a:t>
            </a:r>
            <a:r>
              <a:rPr lang="es-ES"/>
              <a:t>me quedo en casa.</a:t>
            </a:r>
          </a:p>
          <a:p>
            <a:pPr algn="just"/>
            <a:r>
              <a:rPr lang="es-ES"/>
              <a:t>	Se ha ido </a:t>
            </a:r>
            <a:r>
              <a:rPr lang="es-ES" b="1">
                <a:solidFill>
                  <a:srgbClr val="FF0000"/>
                </a:solidFill>
              </a:rPr>
              <a:t>puesto que </a:t>
            </a:r>
            <a:r>
              <a:rPr lang="es-ES"/>
              <a:t>estaba enfadado.</a:t>
            </a:r>
          </a:p>
          <a:p>
            <a:pPr algn="just"/>
            <a:endParaRPr lang="es-ES"/>
          </a:p>
          <a:p>
            <a:pPr algn="just"/>
            <a:r>
              <a:rPr lang="es-ES"/>
              <a:t>Se habla de </a:t>
            </a:r>
            <a:r>
              <a:rPr lang="es-ES" b="1" u="sng">
                <a:solidFill>
                  <a:srgbClr val="FF0000"/>
                </a:solidFill>
              </a:rPr>
              <a:t>LOCUCIONES CONJUNTIVAS DISCONTINUAS</a:t>
            </a:r>
            <a:r>
              <a:rPr lang="es-ES"/>
              <a:t> cuando están separadas en dos partes entre las que aparecen otros elementos:</a:t>
            </a:r>
          </a:p>
          <a:p>
            <a:pPr algn="just"/>
            <a:r>
              <a:rPr lang="es-ES"/>
              <a:t>	</a:t>
            </a:r>
          </a:p>
          <a:p>
            <a:pPr algn="just"/>
            <a:r>
              <a:rPr lang="es-ES"/>
              <a:t>	</a:t>
            </a:r>
            <a:r>
              <a:rPr lang="es-ES" b="1">
                <a:solidFill>
                  <a:srgbClr val="FF0000"/>
                </a:solidFill>
              </a:rPr>
              <a:t>Tan pronto </a:t>
            </a:r>
            <a:r>
              <a:rPr lang="es-ES"/>
              <a:t>dice una cosa </a:t>
            </a:r>
            <a:r>
              <a:rPr lang="es-ES" b="1">
                <a:solidFill>
                  <a:srgbClr val="FF0000"/>
                </a:solidFill>
              </a:rPr>
              <a:t>como</a:t>
            </a:r>
            <a:r>
              <a:rPr lang="es-ES"/>
              <a:t> afirma la contraria.</a:t>
            </a:r>
          </a:p>
          <a:p>
            <a:pPr algn="just"/>
            <a:endParaRPr lang="es-ES"/>
          </a:p>
          <a:p>
            <a:pPr algn="just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CuadroTexto"/>
          <p:cNvSpPr txBox="1">
            <a:spLocks noChangeArrowheads="1"/>
          </p:cNvSpPr>
          <p:nvPr/>
        </p:nvSpPr>
        <p:spPr bwMode="auto">
          <a:xfrm>
            <a:off x="395288" y="260350"/>
            <a:ext cx="8353425" cy="369888"/>
          </a:xfrm>
          <a:prstGeom prst="rect">
            <a:avLst/>
          </a:prstGeom>
          <a:solidFill>
            <a:srgbClr val="CC99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CLASIFICACIÓN DE LAS CONJUNCIONES </a:t>
            </a:r>
          </a:p>
        </p:txBody>
      </p:sp>
      <p:sp>
        <p:nvSpPr>
          <p:cNvPr id="21507" name="2 CuadroTexto"/>
          <p:cNvSpPr txBox="1">
            <a:spLocks noChangeArrowheads="1"/>
          </p:cNvSpPr>
          <p:nvPr/>
        </p:nvSpPr>
        <p:spPr bwMode="auto">
          <a:xfrm>
            <a:off x="468313" y="981075"/>
            <a:ext cx="3959225" cy="646113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/>
              <a:t>CONJUNCIONES Y LOCUCIONES CONJUNTIVAS COORDINANTES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8313" y="1700213"/>
            <a:ext cx="3959225" cy="120015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s-ES" dirty="0"/>
              <a:t>Aparecen entre las dos unidades lingüísticas coordinadas, las cuales son equivalentes y ninguna depende de la otra.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468313" y="2997200"/>
            <a:ext cx="3959225" cy="6461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dirty="0"/>
              <a:t>Y,  NI, O, PERO, SINO, CONQUE, ASÍ QUE, ES DECIR, O SEA…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68313" y="3860800"/>
            <a:ext cx="3959225" cy="14779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dirty="0"/>
              <a:t>Me dolía la cabeza,</a:t>
            </a:r>
            <a:r>
              <a:rPr lang="es-ES" b="1" dirty="0">
                <a:solidFill>
                  <a:srgbClr val="FF0000"/>
                </a:solidFill>
              </a:rPr>
              <a:t> pero </a:t>
            </a:r>
            <a:r>
              <a:rPr lang="es-ES" dirty="0"/>
              <a:t>ahora estoy mejor.</a:t>
            </a:r>
          </a:p>
          <a:p>
            <a:pPr>
              <a:defRPr/>
            </a:pPr>
            <a:r>
              <a:rPr lang="es-ES" dirty="0"/>
              <a:t>Sólo piensa en sí mismo, </a:t>
            </a:r>
            <a:r>
              <a:rPr lang="es-ES" b="1" dirty="0">
                <a:solidFill>
                  <a:srgbClr val="FF0000"/>
                </a:solidFill>
              </a:rPr>
              <a:t>o sea</a:t>
            </a:r>
            <a:r>
              <a:rPr lang="es-ES" dirty="0"/>
              <a:t>, es un egoísta.</a:t>
            </a:r>
          </a:p>
          <a:p>
            <a:pPr>
              <a:defRPr/>
            </a:pPr>
            <a:r>
              <a:rPr lang="es-ES" dirty="0"/>
              <a:t>¿Quieres un melocotón </a:t>
            </a:r>
            <a:r>
              <a:rPr lang="es-ES" b="1" dirty="0">
                <a:solidFill>
                  <a:srgbClr val="FF0000"/>
                </a:solidFill>
              </a:rPr>
              <a:t>o</a:t>
            </a:r>
            <a:r>
              <a:rPr lang="es-ES" dirty="0"/>
              <a:t> un plátano?</a:t>
            </a:r>
          </a:p>
        </p:txBody>
      </p:sp>
      <p:sp>
        <p:nvSpPr>
          <p:cNvPr id="21511" name="6 CuadroTexto"/>
          <p:cNvSpPr txBox="1">
            <a:spLocks noChangeArrowheads="1"/>
          </p:cNvSpPr>
          <p:nvPr/>
        </p:nvSpPr>
        <p:spPr bwMode="auto">
          <a:xfrm>
            <a:off x="4716463" y="981075"/>
            <a:ext cx="3959225" cy="64611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/>
              <a:t>CONJUNCIONES Y LOCUCIONES CONJUNTIVAS SUBORDINANTES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716463" y="1700213"/>
            <a:ext cx="3959225" cy="147796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s-ES" dirty="0"/>
              <a:t>Aparecen delante del elemento subordinado y establecen una relación de dependencia jerárquica entre las unidades: la unidad subordinada complementa a la otra.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716463" y="3284538"/>
            <a:ext cx="3959225" cy="9239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dirty="0"/>
              <a:t>QUE, SI, PORQUE, PUESTO QUE, YA QUE, PARA QUE, A CONDICIÓN DE QUE, AUNQUE, A PESAR DE QUE…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716463" y="4365625"/>
            <a:ext cx="3959225" cy="12001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dirty="0"/>
              <a:t>Me dijo </a:t>
            </a:r>
            <a:r>
              <a:rPr lang="es-ES" b="1" dirty="0">
                <a:solidFill>
                  <a:srgbClr val="FF0000"/>
                </a:solidFill>
              </a:rPr>
              <a:t>que </a:t>
            </a:r>
            <a:r>
              <a:rPr lang="es-ES" dirty="0"/>
              <a:t>lo llamara esta tarde.</a:t>
            </a:r>
          </a:p>
          <a:p>
            <a:pPr>
              <a:defRPr/>
            </a:pPr>
            <a:r>
              <a:rPr lang="es-ES" dirty="0"/>
              <a:t>No lo compré</a:t>
            </a:r>
            <a:r>
              <a:rPr lang="es-ES" b="1" dirty="0">
                <a:solidFill>
                  <a:srgbClr val="FF0000"/>
                </a:solidFill>
              </a:rPr>
              <a:t> porque </a:t>
            </a:r>
            <a:r>
              <a:rPr lang="es-ES" dirty="0"/>
              <a:t>no lo necesito</a:t>
            </a:r>
          </a:p>
          <a:p>
            <a:pPr>
              <a:defRPr/>
            </a:pPr>
            <a:r>
              <a:rPr lang="es-ES" dirty="0"/>
              <a:t>Todavía sirve </a:t>
            </a:r>
            <a:r>
              <a:rPr lang="es-ES" b="1" dirty="0">
                <a:solidFill>
                  <a:srgbClr val="FF0000"/>
                </a:solidFill>
              </a:rPr>
              <a:t>a pesar de que </a:t>
            </a:r>
            <a:r>
              <a:rPr lang="es-ES" dirty="0"/>
              <a:t>parece roto.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23850" y="260350"/>
            <a:ext cx="8280400" cy="3698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dirty="0"/>
              <a:t>1. EL ADVERBIO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323850" y="908050"/>
            <a:ext cx="8280400" cy="369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dirty="0"/>
              <a:t>1.1. FORMA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395288" y="1557338"/>
            <a:ext cx="8208962" cy="646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179388" indent="-179388">
              <a:buFont typeface="Arial" pitchFamily="34" charset="0"/>
              <a:buChar char="•"/>
              <a:defRPr/>
            </a:pPr>
            <a:r>
              <a:rPr lang="es-ES" dirty="0"/>
              <a:t>Los ADVERBIOS son palabras invariables morfológicamente: no admiten morfemas flexivos de género ni de número.</a:t>
            </a:r>
          </a:p>
        </p:txBody>
      </p:sp>
      <p:sp>
        <p:nvSpPr>
          <p:cNvPr id="10245" name="7 CuadroTexto"/>
          <p:cNvSpPr txBox="1">
            <a:spLocks noChangeArrowheads="1"/>
          </p:cNvSpPr>
          <p:nvPr/>
        </p:nvSpPr>
        <p:spPr bwMode="auto">
          <a:xfrm>
            <a:off x="2843213" y="2492375"/>
            <a:ext cx="3529012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/>
              <a:t>Las cosas cambiarán </a:t>
            </a:r>
            <a:r>
              <a:rPr lang="es-ES">
                <a:solidFill>
                  <a:srgbClr val="FF0000"/>
                </a:solidFill>
              </a:rPr>
              <a:t>pronto</a:t>
            </a:r>
          </a:p>
          <a:p>
            <a:r>
              <a:rPr lang="es-ES"/>
              <a:t>La cosa cambiará </a:t>
            </a:r>
            <a:r>
              <a:rPr lang="es-ES">
                <a:solidFill>
                  <a:srgbClr val="FF0000"/>
                </a:solidFill>
              </a:rPr>
              <a:t>pronto.</a:t>
            </a:r>
          </a:p>
        </p:txBody>
      </p:sp>
      <p:pic>
        <p:nvPicPr>
          <p:cNvPr id="1024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4076700"/>
            <a:ext cx="2381250" cy="177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188" y="404813"/>
            <a:ext cx="7848600" cy="369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" dirty="0"/>
              <a:t>Por su forma los adverbios pueden ser:</a:t>
            </a:r>
          </a:p>
        </p:txBody>
      </p:sp>
      <p:sp>
        <p:nvSpPr>
          <p:cNvPr id="11267" name="2 CuadroTexto"/>
          <p:cNvSpPr txBox="1">
            <a:spLocks noChangeArrowheads="1"/>
          </p:cNvSpPr>
          <p:nvPr/>
        </p:nvSpPr>
        <p:spPr bwMode="auto">
          <a:xfrm>
            <a:off x="539750" y="1412875"/>
            <a:ext cx="2087563" cy="64611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/>
              <a:t>SIMPLES</a:t>
            </a:r>
          </a:p>
          <a:p>
            <a:pPr algn="ctr"/>
            <a:endParaRPr lang="es-ES"/>
          </a:p>
        </p:txBody>
      </p:sp>
      <p:sp>
        <p:nvSpPr>
          <p:cNvPr id="11268" name="3 CuadroTexto"/>
          <p:cNvSpPr txBox="1">
            <a:spLocks noChangeArrowheads="1"/>
          </p:cNvSpPr>
          <p:nvPr/>
        </p:nvSpPr>
        <p:spPr bwMode="auto">
          <a:xfrm>
            <a:off x="2916238" y="1412875"/>
            <a:ext cx="2447925" cy="64611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/>
              <a:t>COMPUESTOS</a:t>
            </a:r>
          </a:p>
          <a:p>
            <a:pPr algn="ctr"/>
            <a:endParaRPr lang="es-ES"/>
          </a:p>
        </p:txBody>
      </p:sp>
      <p:sp>
        <p:nvSpPr>
          <p:cNvPr id="11269" name="4 CuadroTexto"/>
          <p:cNvSpPr txBox="1">
            <a:spLocks noChangeArrowheads="1"/>
          </p:cNvSpPr>
          <p:nvPr/>
        </p:nvSpPr>
        <p:spPr bwMode="auto">
          <a:xfrm>
            <a:off x="5724525" y="1412875"/>
            <a:ext cx="3095625" cy="646113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/>
              <a:t>LOCUCIONES ADVERBIALES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539750" y="2205038"/>
            <a:ext cx="2087563" cy="14763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" dirty="0"/>
              <a:t>ayer</a:t>
            </a:r>
          </a:p>
          <a:p>
            <a:pPr algn="ctr">
              <a:defRPr/>
            </a:pPr>
            <a:r>
              <a:rPr lang="es-ES" dirty="0"/>
              <a:t>aquí</a:t>
            </a:r>
          </a:p>
          <a:p>
            <a:pPr algn="ctr">
              <a:defRPr/>
            </a:pPr>
            <a:r>
              <a:rPr lang="es-ES" dirty="0"/>
              <a:t>no</a:t>
            </a:r>
          </a:p>
          <a:p>
            <a:pPr algn="ctr">
              <a:defRPr/>
            </a:pPr>
            <a:r>
              <a:rPr lang="es-ES" dirty="0"/>
              <a:t>bien</a:t>
            </a:r>
          </a:p>
          <a:p>
            <a:pPr algn="ctr">
              <a:defRPr/>
            </a:pPr>
            <a:r>
              <a:rPr lang="es-ES" dirty="0"/>
              <a:t>mal…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2916238" y="2205038"/>
            <a:ext cx="2447925" cy="120015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" dirty="0"/>
              <a:t>Encima = </a:t>
            </a:r>
            <a:r>
              <a:rPr lang="es-ES" dirty="0" err="1"/>
              <a:t>en+cima</a:t>
            </a:r>
            <a:endParaRPr lang="es-ES" dirty="0"/>
          </a:p>
          <a:p>
            <a:pPr algn="ctr">
              <a:defRPr/>
            </a:pPr>
            <a:r>
              <a:rPr lang="es-ES" dirty="0"/>
              <a:t>También = </a:t>
            </a:r>
            <a:r>
              <a:rPr lang="es-ES" dirty="0" err="1"/>
              <a:t>tan+bien</a:t>
            </a:r>
            <a:endParaRPr lang="es-ES" dirty="0"/>
          </a:p>
          <a:p>
            <a:pPr algn="ctr">
              <a:defRPr/>
            </a:pPr>
            <a:r>
              <a:rPr lang="es-ES" dirty="0"/>
              <a:t>Enfrente = </a:t>
            </a:r>
            <a:r>
              <a:rPr lang="es-ES" dirty="0" err="1"/>
              <a:t>en+frente</a:t>
            </a:r>
            <a:endParaRPr lang="es-ES" dirty="0"/>
          </a:p>
          <a:p>
            <a:pPr algn="ctr">
              <a:defRPr/>
            </a:pPr>
            <a:r>
              <a:rPr lang="es-ES" dirty="0"/>
              <a:t>abajo= </a:t>
            </a:r>
            <a:r>
              <a:rPr lang="es-ES" dirty="0" err="1"/>
              <a:t>a+bajo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2916238" y="3500438"/>
            <a:ext cx="2447925" cy="286226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" dirty="0"/>
              <a:t>Dentro de este grupo se encuentran los adverbios que se crean añadiendo –mete a un adjetivo en su forma femenina:</a:t>
            </a:r>
          </a:p>
          <a:p>
            <a:pPr algn="ctr">
              <a:defRPr/>
            </a:pPr>
            <a:r>
              <a:rPr lang="es-ES" dirty="0"/>
              <a:t>Rápidamente</a:t>
            </a:r>
          </a:p>
          <a:p>
            <a:pPr algn="ctr">
              <a:defRPr/>
            </a:pPr>
            <a:r>
              <a:rPr lang="es-ES" dirty="0"/>
              <a:t>Felizmente</a:t>
            </a:r>
          </a:p>
          <a:p>
            <a:pPr algn="ctr">
              <a:defRPr/>
            </a:pPr>
            <a:r>
              <a:rPr lang="es-ES" dirty="0"/>
              <a:t>Suavemente</a:t>
            </a:r>
          </a:p>
          <a:p>
            <a:pPr algn="ctr">
              <a:defRPr/>
            </a:pPr>
            <a:r>
              <a:rPr lang="es-ES" dirty="0"/>
              <a:t>Buenamente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24525" y="2133600"/>
            <a:ext cx="3024188" cy="20304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s-ES" dirty="0"/>
              <a:t>Grupos de palabras que forman un bloque unido que equivale a un adverbio.</a:t>
            </a:r>
          </a:p>
          <a:p>
            <a:pPr algn="just">
              <a:defRPr/>
            </a:pPr>
            <a:r>
              <a:rPr lang="es-ES" dirty="0"/>
              <a:t>Es una unidad indivisible que no admite cambios gramaticales, siempre se usa igual: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5724525" y="4292600"/>
            <a:ext cx="3024188" cy="203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ES" dirty="0"/>
              <a:t>A oscuras</a:t>
            </a:r>
          </a:p>
          <a:p>
            <a:pPr algn="ctr">
              <a:defRPr/>
            </a:pPr>
            <a:r>
              <a:rPr lang="es-ES" dirty="0"/>
              <a:t>A veces</a:t>
            </a:r>
          </a:p>
          <a:p>
            <a:pPr algn="ctr">
              <a:defRPr/>
            </a:pPr>
            <a:r>
              <a:rPr lang="es-ES" dirty="0"/>
              <a:t>De mal en peor</a:t>
            </a:r>
          </a:p>
          <a:p>
            <a:pPr algn="ctr">
              <a:defRPr/>
            </a:pPr>
            <a:r>
              <a:rPr lang="es-ES" dirty="0"/>
              <a:t>Sin duda</a:t>
            </a:r>
          </a:p>
          <a:p>
            <a:pPr algn="ctr">
              <a:defRPr/>
            </a:pPr>
            <a:r>
              <a:rPr lang="es-ES" dirty="0"/>
              <a:t>Tal vez</a:t>
            </a:r>
          </a:p>
          <a:p>
            <a:pPr algn="ctr">
              <a:defRPr/>
            </a:pPr>
            <a:r>
              <a:rPr lang="es-ES" dirty="0"/>
              <a:t>Más o menos</a:t>
            </a:r>
          </a:p>
          <a:p>
            <a:pPr algn="ctr">
              <a:defRPr/>
            </a:pPr>
            <a:r>
              <a:rPr lang="es-ES" dirty="0"/>
              <a:t>De repente…</a:t>
            </a:r>
          </a:p>
        </p:txBody>
      </p:sp>
      <p:cxnSp>
        <p:nvCxnSpPr>
          <p:cNvPr id="14" name="13 Conector recto"/>
          <p:cNvCxnSpPr>
            <a:stCxn id="11267" idx="0"/>
            <a:endCxn id="2" idx="2"/>
          </p:cNvCxnSpPr>
          <p:nvPr/>
        </p:nvCxnSpPr>
        <p:spPr>
          <a:xfrm rot="5400000" flipH="1" flipV="1">
            <a:off x="2740819" y="-381794"/>
            <a:ext cx="638175" cy="2951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>
            <a:stCxn id="2" idx="2"/>
            <a:endCxn id="11268" idx="0"/>
          </p:cNvCxnSpPr>
          <p:nvPr/>
        </p:nvCxnSpPr>
        <p:spPr>
          <a:xfrm rot="5400000">
            <a:off x="4018756" y="896144"/>
            <a:ext cx="638175" cy="3952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>
            <a:stCxn id="2" idx="2"/>
            <a:endCxn id="11269" idx="0"/>
          </p:cNvCxnSpPr>
          <p:nvPr/>
        </p:nvCxnSpPr>
        <p:spPr>
          <a:xfrm rot="16200000" flipH="1">
            <a:off x="5584825" y="-274637"/>
            <a:ext cx="638175" cy="27368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95288" y="260350"/>
            <a:ext cx="8424862" cy="369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dirty="0"/>
              <a:t>1.2. FUNCIÓN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95288" y="836613"/>
            <a:ext cx="8424862" cy="369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dirty="0"/>
              <a:t>Los adverbios van acompañando a tres clases de palabras: </a:t>
            </a:r>
          </a:p>
        </p:txBody>
      </p:sp>
      <p:sp>
        <p:nvSpPr>
          <p:cNvPr id="12292" name="3 CuadroTexto"/>
          <p:cNvSpPr txBox="1">
            <a:spLocks noChangeArrowheads="1"/>
          </p:cNvSpPr>
          <p:nvPr/>
        </p:nvSpPr>
        <p:spPr bwMode="auto">
          <a:xfrm>
            <a:off x="323850" y="3284538"/>
            <a:ext cx="1655763" cy="646112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/>
              <a:t>ADVERBIOS</a:t>
            </a:r>
          </a:p>
          <a:p>
            <a:pPr algn="ctr"/>
            <a:r>
              <a:rPr lang="es-ES"/>
              <a:t>acompañan a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2339975" y="2276475"/>
            <a:ext cx="1511300" cy="36988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ES" dirty="0"/>
              <a:t>VERBOS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95738" y="2276475"/>
            <a:ext cx="4752975" cy="92392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dirty="0"/>
              <a:t>Modifica al verbo indicando una circunstancia que afecta a este:</a:t>
            </a:r>
          </a:p>
          <a:p>
            <a:pPr>
              <a:defRPr/>
            </a:pPr>
            <a:r>
              <a:rPr lang="es-ES" dirty="0"/>
              <a:t>	Ven </a:t>
            </a:r>
            <a:r>
              <a:rPr lang="es-ES" dirty="0">
                <a:solidFill>
                  <a:srgbClr val="FF0000"/>
                </a:solidFill>
              </a:rPr>
              <a:t>pronto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339975" y="3429000"/>
            <a:ext cx="1511300" cy="36988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ES" dirty="0"/>
              <a:t>ADJETIVOS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95738" y="3429000"/>
            <a:ext cx="4752975" cy="92392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dirty="0"/>
              <a:t>Aparecen al lado de un adjetivo y lo modifican directamente. No concuerdan con él</a:t>
            </a:r>
          </a:p>
          <a:p>
            <a:pPr>
              <a:defRPr/>
            </a:pPr>
            <a:r>
              <a:rPr lang="es-ES" dirty="0"/>
              <a:t>	María es </a:t>
            </a:r>
            <a:r>
              <a:rPr lang="es-ES" dirty="0">
                <a:solidFill>
                  <a:srgbClr val="FF0000"/>
                </a:solidFill>
              </a:rPr>
              <a:t>bastante</a:t>
            </a:r>
            <a:r>
              <a:rPr lang="es-ES" dirty="0"/>
              <a:t> inteligente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2339975" y="4581525"/>
            <a:ext cx="1511300" cy="35401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ES" sz="1700" dirty="0"/>
              <a:t>ADVERBIOS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3995738" y="4581525"/>
            <a:ext cx="4752975" cy="64611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dirty="0"/>
              <a:t>Modifica a un adverbio:</a:t>
            </a:r>
          </a:p>
          <a:p>
            <a:pPr>
              <a:defRPr/>
            </a:pPr>
            <a:r>
              <a:rPr lang="es-ES" dirty="0"/>
              <a:t>	Juan vive </a:t>
            </a:r>
            <a:r>
              <a:rPr lang="es-ES" dirty="0">
                <a:solidFill>
                  <a:srgbClr val="FF0000"/>
                </a:solidFill>
              </a:rPr>
              <a:t>muy</a:t>
            </a:r>
            <a:r>
              <a:rPr lang="es-ES" dirty="0"/>
              <a:t> cerca</a:t>
            </a:r>
          </a:p>
        </p:txBody>
      </p:sp>
      <p:cxnSp>
        <p:nvCxnSpPr>
          <p:cNvPr id="13" name="12 Conector recto"/>
          <p:cNvCxnSpPr>
            <a:stCxn id="12292" idx="3"/>
            <a:endCxn id="6" idx="1"/>
          </p:cNvCxnSpPr>
          <p:nvPr/>
        </p:nvCxnSpPr>
        <p:spPr>
          <a:xfrm flipV="1">
            <a:off x="1979613" y="2462213"/>
            <a:ext cx="360362" cy="1146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>
            <a:stCxn id="12292" idx="3"/>
            <a:endCxn id="8" idx="1"/>
          </p:cNvCxnSpPr>
          <p:nvPr/>
        </p:nvCxnSpPr>
        <p:spPr>
          <a:xfrm>
            <a:off x="1979613" y="3608388"/>
            <a:ext cx="360362" cy="4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>
            <a:stCxn id="12292" idx="3"/>
          </p:cNvCxnSpPr>
          <p:nvPr/>
        </p:nvCxnSpPr>
        <p:spPr>
          <a:xfrm>
            <a:off x="1979613" y="3608388"/>
            <a:ext cx="360362" cy="12604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0825" y="188913"/>
            <a:ext cx="8713788" cy="646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" dirty="0"/>
              <a:t>CÓMO DISTINGUIR LOS ADVERBIOS</a:t>
            </a:r>
          </a:p>
          <a:p>
            <a:pPr algn="ctr">
              <a:defRPr/>
            </a:pPr>
            <a:r>
              <a:rPr lang="es-ES" dirty="0"/>
              <a:t> DE LOS PRONOMBRES Y DETERMINATIVOS INDEFINIDOS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50825" y="1052513"/>
            <a:ext cx="8713788" cy="6461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s-ES" dirty="0"/>
              <a:t>Algunos adverbios de cantidad coinciden en sus formas con los determinativos y los pronombres indefinidos. Podemos distinguirlos fijándonos en lo siguiente:</a:t>
            </a:r>
          </a:p>
        </p:txBody>
      </p:sp>
      <p:sp>
        <p:nvSpPr>
          <p:cNvPr id="13316" name="3 CuadroTexto"/>
          <p:cNvSpPr txBox="1">
            <a:spLocks noChangeArrowheads="1"/>
          </p:cNvSpPr>
          <p:nvPr/>
        </p:nvSpPr>
        <p:spPr bwMode="auto">
          <a:xfrm>
            <a:off x="250825" y="1916113"/>
            <a:ext cx="8493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800">
                <a:sym typeface="Wingdings" pitchFamily="2" charset="2"/>
              </a:rPr>
              <a:t></a:t>
            </a:r>
            <a:endParaRPr lang="es-ES" sz="4800"/>
          </a:p>
        </p:txBody>
      </p:sp>
      <p:sp>
        <p:nvSpPr>
          <p:cNvPr id="5" name="4 CuadroTexto"/>
          <p:cNvSpPr txBox="1"/>
          <p:nvPr/>
        </p:nvSpPr>
        <p:spPr>
          <a:xfrm>
            <a:off x="1258888" y="1989138"/>
            <a:ext cx="7634287" cy="14763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es-ES" dirty="0">
                <a:latin typeface="+mn-lt"/>
              </a:rPr>
              <a:t>Los DETERMINATIVOS INDEFINIDOS siempre acompañan a un NOMBRE con el que, si pueden, concuerdan en género y número:</a:t>
            </a:r>
          </a:p>
          <a:p>
            <a:pPr>
              <a:defRPr/>
            </a:pPr>
            <a:r>
              <a:rPr lang="es-ES" dirty="0">
                <a:latin typeface="+mn-lt"/>
              </a:rPr>
              <a:t>	La sopa tiene </a:t>
            </a:r>
            <a:r>
              <a:rPr lang="es-ES" dirty="0">
                <a:solidFill>
                  <a:srgbClr val="FF0000"/>
                </a:solidFill>
                <a:latin typeface="+mn-lt"/>
              </a:rPr>
              <a:t>poca</a:t>
            </a:r>
            <a:r>
              <a:rPr lang="es-ES" dirty="0">
                <a:latin typeface="+mn-lt"/>
              </a:rPr>
              <a:t> sal</a:t>
            </a:r>
          </a:p>
          <a:p>
            <a:pPr>
              <a:defRPr/>
            </a:pPr>
            <a:r>
              <a:rPr lang="es-ES" dirty="0">
                <a:latin typeface="+mn-lt"/>
              </a:rPr>
              <a:t>	Dicen </a:t>
            </a:r>
            <a:r>
              <a:rPr lang="es-ES" dirty="0">
                <a:solidFill>
                  <a:srgbClr val="FF0000"/>
                </a:solidFill>
                <a:latin typeface="+mn-lt"/>
              </a:rPr>
              <a:t>demasiadas</a:t>
            </a:r>
            <a:r>
              <a:rPr lang="es-ES" dirty="0">
                <a:latin typeface="+mn-lt"/>
              </a:rPr>
              <a:t> mentiras</a:t>
            </a:r>
          </a:p>
          <a:p>
            <a:pPr>
              <a:defRPr/>
            </a:pPr>
            <a:r>
              <a:rPr lang="es-ES" dirty="0">
                <a:latin typeface="+mn-lt"/>
              </a:rPr>
              <a:t>	Ya sé que tienes</a:t>
            </a:r>
            <a:r>
              <a:rPr lang="es-ES" dirty="0">
                <a:solidFill>
                  <a:srgbClr val="FF0000"/>
                </a:solidFill>
                <a:latin typeface="+mn-lt"/>
              </a:rPr>
              <a:t> bastantes </a:t>
            </a:r>
            <a:r>
              <a:rPr lang="es-ES" dirty="0">
                <a:latin typeface="+mn-lt"/>
              </a:rPr>
              <a:t>problemas.</a:t>
            </a:r>
          </a:p>
        </p:txBody>
      </p:sp>
      <p:sp>
        <p:nvSpPr>
          <p:cNvPr id="13318" name="5 CuadroTexto"/>
          <p:cNvSpPr txBox="1">
            <a:spLocks noChangeArrowheads="1"/>
          </p:cNvSpPr>
          <p:nvPr/>
        </p:nvSpPr>
        <p:spPr bwMode="auto">
          <a:xfrm>
            <a:off x="250825" y="3500438"/>
            <a:ext cx="8493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800">
                <a:sym typeface="Wingdings" pitchFamily="2" charset="2"/>
              </a:rPr>
              <a:t></a:t>
            </a:r>
            <a:endParaRPr lang="es-ES" sz="4800"/>
          </a:p>
        </p:txBody>
      </p:sp>
      <p:sp>
        <p:nvSpPr>
          <p:cNvPr id="7" name="6 CuadroTexto"/>
          <p:cNvSpPr txBox="1"/>
          <p:nvPr/>
        </p:nvSpPr>
        <p:spPr>
          <a:xfrm>
            <a:off x="1258888" y="3573463"/>
            <a:ext cx="7634287" cy="14763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es-ES" dirty="0">
                <a:latin typeface="+mn-lt"/>
              </a:rPr>
              <a:t>Los PRONOMBRES sustituyen al nombre y también pueden llevar marcas de género y número:</a:t>
            </a:r>
          </a:p>
          <a:p>
            <a:pPr>
              <a:defRPr/>
            </a:pPr>
            <a:r>
              <a:rPr lang="es-ES" dirty="0">
                <a:latin typeface="+mn-lt"/>
              </a:rPr>
              <a:t>	Échale más sal a la sopa, tiene </a:t>
            </a:r>
            <a:r>
              <a:rPr lang="es-ES" dirty="0">
                <a:solidFill>
                  <a:srgbClr val="FF0000"/>
                </a:solidFill>
                <a:latin typeface="+mn-lt"/>
              </a:rPr>
              <a:t>poca</a:t>
            </a:r>
            <a:r>
              <a:rPr lang="es-ES" dirty="0">
                <a:latin typeface="+mn-lt"/>
              </a:rPr>
              <a:t>.</a:t>
            </a:r>
          </a:p>
          <a:p>
            <a:pPr>
              <a:defRPr/>
            </a:pPr>
            <a:r>
              <a:rPr lang="es-ES" dirty="0">
                <a:latin typeface="+mn-lt"/>
              </a:rPr>
              <a:t>	¿Quieres otro pastel? No, he comido </a:t>
            </a:r>
            <a:r>
              <a:rPr lang="es-ES" dirty="0">
                <a:solidFill>
                  <a:srgbClr val="FF0000"/>
                </a:solidFill>
                <a:latin typeface="+mn-lt"/>
              </a:rPr>
              <a:t>demasiados</a:t>
            </a:r>
            <a:r>
              <a:rPr lang="es-ES" dirty="0">
                <a:latin typeface="+mn-lt"/>
              </a:rPr>
              <a:t>.</a:t>
            </a:r>
          </a:p>
          <a:p>
            <a:pPr>
              <a:defRPr/>
            </a:pPr>
            <a:r>
              <a:rPr lang="es-ES" dirty="0">
                <a:latin typeface="+mn-lt"/>
              </a:rPr>
              <a:t>	No me des más problemas, </a:t>
            </a:r>
            <a:r>
              <a:rPr lang="es-ES" dirty="0">
                <a:solidFill>
                  <a:srgbClr val="FF0000"/>
                </a:solidFill>
                <a:latin typeface="+mn-lt"/>
              </a:rPr>
              <a:t>bastantes</a:t>
            </a:r>
            <a:r>
              <a:rPr lang="es-ES" dirty="0">
                <a:latin typeface="+mn-lt"/>
              </a:rPr>
              <a:t> tengo ya.</a:t>
            </a:r>
          </a:p>
        </p:txBody>
      </p:sp>
      <p:sp>
        <p:nvSpPr>
          <p:cNvPr id="13320" name="7 CuadroTexto"/>
          <p:cNvSpPr txBox="1">
            <a:spLocks noChangeArrowheads="1"/>
          </p:cNvSpPr>
          <p:nvPr/>
        </p:nvSpPr>
        <p:spPr bwMode="auto">
          <a:xfrm>
            <a:off x="250825" y="5084763"/>
            <a:ext cx="8493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4800">
                <a:sym typeface="Wingdings" pitchFamily="2" charset="2"/>
              </a:rPr>
              <a:t></a:t>
            </a:r>
            <a:endParaRPr lang="es-ES" sz="4800"/>
          </a:p>
        </p:txBody>
      </p:sp>
      <p:sp>
        <p:nvSpPr>
          <p:cNvPr id="9" name="8 CuadroTexto"/>
          <p:cNvSpPr txBox="1"/>
          <p:nvPr/>
        </p:nvSpPr>
        <p:spPr>
          <a:xfrm>
            <a:off x="1258888" y="5157788"/>
            <a:ext cx="7634287" cy="14763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es-ES" dirty="0">
                <a:latin typeface="+mn-lt"/>
              </a:rPr>
              <a:t>Los ADVERBIOS son invariables y complementan a verbos, adjetivos o a otros adverbios:</a:t>
            </a:r>
          </a:p>
          <a:p>
            <a:pPr>
              <a:defRPr/>
            </a:pPr>
            <a:r>
              <a:rPr lang="es-ES" dirty="0">
                <a:latin typeface="+mn-lt"/>
              </a:rPr>
              <a:t>	Ha llovido</a:t>
            </a:r>
            <a:r>
              <a:rPr lang="es-ES" dirty="0">
                <a:solidFill>
                  <a:srgbClr val="FF0000"/>
                </a:solidFill>
                <a:latin typeface="+mn-lt"/>
              </a:rPr>
              <a:t> poco</a:t>
            </a:r>
            <a:r>
              <a:rPr lang="es-ES" dirty="0">
                <a:latin typeface="+mn-lt"/>
              </a:rPr>
              <a:t>.</a:t>
            </a:r>
          </a:p>
          <a:p>
            <a:pPr>
              <a:defRPr/>
            </a:pPr>
            <a:r>
              <a:rPr lang="es-ES" dirty="0">
                <a:latin typeface="+mn-lt"/>
              </a:rPr>
              <a:t>	Está </a:t>
            </a:r>
            <a:r>
              <a:rPr lang="es-ES" dirty="0">
                <a:solidFill>
                  <a:srgbClr val="FF0000"/>
                </a:solidFill>
                <a:latin typeface="+mn-lt"/>
              </a:rPr>
              <a:t>demasiado</a:t>
            </a:r>
            <a:r>
              <a:rPr lang="es-ES" dirty="0">
                <a:latin typeface="+mn-lt"/>
              </a:rPr>
              <a:t> enfadado.</a:t>
            </a:r>
          </a:p>
          <a:p>
            <a:pPr>
              <a:defRPr/>
            </a:pPr>
            <a:r>
              <a:rPr lang="es-ES" dirty="0">
                <a:latin typeface="+mn-lt"/>
              </a:rPr>
              <a:t>	El avión ha llegado </a:t>
            </a:r>
            <a:r>
              <a:rPr lang="es-ES" dirty="0">
                <a:solidFill>
                  <a:srgbClr val="FF0000"/>
                </a:solidFill>
                <a:latin typeface="+mn-lt"/>
              </a:rPr>
              <a:t>bastante</a:t>
            </a:r>
            <a:r>
              <a:rPr lang="es-ES" dirty="0">
                <a:latin typeface="+mn-lt"/>
              </a:rPr>
              <a:t> pronto.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0825" y="260350"/>
            <a:ext cx="8642350" cy="3698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dirty="0"/>
              <a:t>1.3. SIGNIFICADO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23850" y="836613"/>
            <a:ext cx="8569325" cy="9239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dirty="0"/>
              <a:t>Los adverbios designan cualidades relacionadas con lo que expresan el verbo, el adjetivo o el adverbio al que modifican. Dichas circunstancias pueden ser muy diversas, de ahí que los adverbios de clasifiquen , según su significado, en distintos grupos: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395288" y="2060575"/>
          <a:ext cx="8424936" cy="340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/>
                <a:gridCol w="655272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tx2"/>
                          </a:solidFill>
                        </a:rPr>
                        <a:t>LUGAR</a:t>
                      </a:r>
                      <a:endParaRPr lang="es-E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Aquí, ahí,</a:t>
                      </a:r>
                      <a:r>
                        <a:rPr lang="es-ES" b="1" baseline="0" dirty="0" smtClean="0">
                          <a:solidFill>
                            <a:srgbClr val="FF0000"/>
                          </a:solidFill>
                        </a:rPr>
                        <a:t> allí, allá, cerca, lejos, dentro, fuera, arriba, abajo, encima, debajo, delante, detrás, donde…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tx2"/>
                          </a:solidFill>
                        </a:rPr>
                        <a:t>TIEMPO</a:t>
                      </a:r>
                      <a:endParaRPr lang="es-E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Ayer, hoy, mañana, entonces, ahora, antes, después, ya, todavía, aún, siempre, nunca, </a:t>
                      </a:r>
                      <a:r>
                        <a:rPr lang="es-ES" b="1" baseline="0" dirty="0" smtClean="0">
                          <a:solidFill>
                            <a:srgbClr val="FF0000"/>
                          </a:solidFill>
                        </a:rPr>
                        <a:t> jamás, cuando…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tx2"/>
                          </a:solidFill>
                        </a:rPr>
                        <a:t>MODO</a:t>
                      </a:r>
                      <a:endParaRPr lang="es-E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Así, bien, mal, despacio, deprisa, claramente,</a:t>
                      </a:r>
                      <a:r>
                        <a:rPr lang="es-ES" b="1" baseline="0" dirty="0" smtClean="0">
                          <a:solidFill>
                            <a:srgbClr val="FF0000"/>
                          </a:solidFill>
                        </a:rPr>
                        <a:t> como…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tx2"/>
                          </a:solidFill>
                        </a:rPr>
                        <a:t>CANTIDAD</a:t>
                      </a:r>
                      <a:endParaRPr lang="es-E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Muy, poco, mucho, menos, bastante, demasiado,</a:t>
                      </a:r>
                      <a:r>
                        <a:rPr lang="es-ES" b="1" baseline="0" dirty="0" smtClean="0">
                          <a:solidFill>
                            <a:srgbClr val="FF0000"/>
                          </a:solidFill>
                        </a:rPr>
                        <a:t> más, algo, sólo, cuanto…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tx2"/>
                          </a:solidFill>
                        </a:rPr>
                        <a:t>AFIRMACIÓN</a:t>
                      </a:r>
                      <a:endParaRPr lang="es-E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Sí, también, asimismo, ciertamente, efectivamente…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tx2"/>
                          </a:solidFill>
                        </a:rPr>
                        <a:t>NEGACIÓN</a:t>
                      </a:r>
                      <a:endParaRPr lang="es-E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No, tampoco, nunca,</a:t>
                      </a:r>
                      <a:r>
                        <a:rPr lang="es-ES" b="1" baseline="0" dirty="0" smtClean="0">
                          <a:solidFill>
                            <a:srgbClr val="FF0000"/>
                          </a:solidFill>
                        </a:rPr>
                        <a:t> nada, jamás…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b="1" dirty="0" smtClean="0">
                          <a:solidFill>
                            <a:schemeClr val="tx2"/>
                          </a:solidFill>
                        </a:rPr>
                        <a:t>DUDA</a:t>
                      </a:r>
                      <a:endParaRPr lang="es-E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b="1" dirty="0" smtClean="0">
                          <a:solidFill>
                            <a:srgbClr val="FF0000"/>
                          </a:solidFill>
                        </a:rPr>
                        <a:t>Quizá, acaso, posiblemente, probablemente…</a:t>
                      </a:r>
                      <a:endParaRPr lang="es-E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50825" y="333375"/>
            <a:ext cx="8642350" cy="3683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dirty="0"/>
              <a:t>2. ELEMENTOS DE RELACIÓN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23850" y="981075"/>
            <a:ext cx="8496300" cy="3683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dirty="0"/>
              <a:t>Las unidades lingüísticas pueden relacionarse entre sí de dos maneras diferentes:</a:t>
            </a:r>
          </a:p>
        </p:txBody>
      </p:sp>
      <p:sp>
        <p:nvSpPr>
          <p:cNvPr id="15364" name="3 CuadroTexto"/>
          <p:cNvSpPr txBox="1">
            <a:spLocks noChangeArrowheads="1"/>
          </p:cNvSpPr>
          <p:nvPr/>
        </p:nvSpPr>
        <p:spPr bwMode="auto">
          <a:xfrm>
            <a:off x="323850" y="1773238"/>
            <a:ext cx="4032250" cy="368300"/>
          </a:xfrm>
          <a:prstGeom prst="rect">
            <a:avLst/>
          </a:prstGeom>
          <a:solidFill>
            <a:srgbClr val="FF99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/>
              <a:t>COORDINACIÓN</a:t>
            </a:r>
          </a:p>
        </p:txBody>
      </p:sp>
      <p:sp>
        <p:nvSpPr>
          <p:cNvPr id="15365" name="4 CuadroTexto"/>
          <p:cNvSpPr txBox="1">
            <a:spLocks noChangeArrowheads="1"/>
          </p:cNvSpPr>
          <p:nvPr/>
        </p:nvSpPr>
        <p:spPr bwMode="auto">
          <a:xfrm>
            <a:off x="4716463" y="1773238"/>
            <a:ext cx="4032250" cy="368300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/>
              <a:t>SUBORDINACIÓN</a:t>
            </a:r>
          </a:p>
        </p:txBody>
      </p:sp>
      <p:sp>
        <p:nvSpPr>
          <p:cNvPr id="15366" name="5 CuadroTexto"/>
          <p:cNvSpPr txBox="1">
            <a:spLocks noChangeArrowheads="1"/>
          </p:cNvSpPr>
          <p:nvPr/>
        </p:nvSpPr>
        <p:spPr bwMode="auto">
          <a:xfrm>
            <a:off x="323850" y="2205038"/>
            <a:ext cx="4032250" cy="1754187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/>
              <a:t>Dos unidades están coordinadas cuando ninguna depende de  otra, ambas tienen la misma jerarquía:</a:t>
            </a:r>
          </a:p>
          <a:p>
            <a:pPr algn="just"/>
            <a:endParaRPr lang="es-ES"/>
          </a:p>
          <a:p>
            <a:pPr algn="ctr"/>
            <a:r>
              <a:rPr lang="es-ES">
                <a:solidFill>
                  <a:srgbClr val="FF0000"/>
                </a:solidFill>
              </a:rPr>
              <a:t>Rosa</a:t>
            </a:r>
            <a:r>
              <a:rPr lang="es-ES"/>
              <a:t> y </a:t>
            </a:r>
            <a:r>
              <a:rPr lang="es-ES">
                <a:solidFill>
                  <a:srgbClr val="FF0000"/>
                </a:solidFill>
              </a:rPr>
              <a:t>Juan</a:t>
            </a:r>
            <a:r>
              <a:rPr lang="es-ES"/>
              <a:t> son extremeños</a:t>
            </a:r>
          </a:p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4716463" y="2205038"/>
            <a:ext cx="4032250" cy="17541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just">
              <a:defRPr/>
            </a:pPr>
            <a:r>
              <a:rPr lang="es-ES" dirty="0"/>
              <a:t>Una unidad está subordinada a otra cuando depende de ella y completa su significado:</a:t>
            </a:r>
          </a:p>
          <a:p>
            <a:pPr algn="just">
              <a:defRPr/>
            </a:pPr>
            <a:endParaRPr lang="es-ES" dirty="0"/>
          </a:p>
          <a:p>
            <a:pPr algn="ctr">
              <a:defRPr/>
            </a:pPr>
            <a:r>
              <a:rPr lang="es-ES" dirty="0"/>
              <a:t>Voy a beberme un zumo de </a:t>
            </a:r>
            <a:r>
              <a:rPr lang="es-ES" dirty="0">
                <a:solidFill>
                  <a:srgbClr val="FF0000"/>
                </a:solidFill>
              </a:rPr>
              <a:t>naranja</a:t>
            </a:r>
          </a:p>
          <a:p>
            <a:pPr algn="ctr">
              <a:defRPr/>
            </a:pPr>
            <a:endParaRPr lang="es-ES" dirty="0"/>
          </a:p>
        </p:txBody>
      </p:sp>
      <p:cxnSp>
        <p:nvCxnSpPr>
          <p:cNvPr id="9" name="8 Conector recto"/>
          <p:cNvCxnSpPr/>
          <p:nvPr/>
        </p:nvCxnSpPr>
        <p:spPr>
          <a:xfrm rot="5400000">
            <a:off x="7884319" y="3717132"/>
            <a:ext cx="28733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7164388" y="3860800"/>
            <a:ext cx="86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rot="5400000" flipH="1" flipV="1">
            <a:off x="7019131" y="3717132"/>
            <a:ext cx="2889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1042988" y="3789363"/>
            <a:ext cx="9366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 de flecha"/>
          <p:cNvCxnSpPr/>
          <p:nvPr/>
        </p:nvCxnSpPr>
        <p:spPr>
          <a:xfrm rot="5400000" flipH="1" flipV="1">
            <a:off x="1872457" y="3680619"/>
            <a:ext cx="2159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 de flecha"/>
          <p:cNvCxnSpPr/>
          <p:nvPr/>
        </p:nvCxnSpPr>
        <p:spPr>
          <a:xfrm rot="5400000" flipH="1" flipV="1">
            <a:off x="935832" y="3680619"/>
            <a:ext cx="2159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4" name="24 CuadroTexto"/>
          <p:cNvSpPr txBox="1">
            <a:spLocks noChangeArrowheads="1"/>
          </p:cNvSpPr>
          <p:nvPr/>
        </p:nvSpPr>
        <p:spPr bwMode="auto">
          <a:xfrm>
            <a:off x="2484438" y="4437063"/>
            <a:ext cx="4175125" cy="64611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/>
              <a:t>ELEMENTOS DE RELACIÓN:</a:t>
            </a:r>
          </a:p>
          <a:p>
            <a:pPr algn="ctr"/>
            <a:r>
              <a:rPr lang="es-ES"/>
              <a:t>NEXOS o ENLACES</a:t>
            </a:r>
          </a:p>
        </p:txBody>
      </p:sp>
      <p:cxnSp>
        <p:nvCxnSpPr>
          <p:cNvPr id="27" name="26 Conector recto"/>
          <p:cNvCxnSpPr>
            <a:stCxn id="15366" idx="2"/>
            <a:endCxn id="15374" idx="0"/>
          </p:cNvCxnSpPr>
          <p:nvPr/>
        </p:nvCxnSpPr>
        <p:spPr>
          <a:xfrm rot="16200000" flipH="1">
            <a:off x="3217069" y="3082131"/>
            <a:ext cx="477838" cy="2232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Conector recto"/>
          <p:cNvCxnSpPr>
            <a:stCxn id="7" idx="2"/>
            <a:endCxn id="15374" idx="0"/>
          </p:cNvCxnSpPr>
          <p:nvPr/>
        </p:nvCxnSpPr>
        <p:spPr>
          <a:xfrm rot="5400000">
            <a:off x="5413375" y="3117850"/>
            <a:ext cx="477838" cy="2160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7" name="29 CuadroTexto"/>
          <p:cNvSpPr txBox="1">
            <a:spLocks noChangeArrowheads="1"/>
          </p:cNvSpPr>
          <p:nvPr/>
        </p:nvSpPr>
        <p:spPr bwMode="auto">
          <a:xfrm>
            <a:off x="2051050" y="5516563"/>
            <a:ext cx="2160588" cy="3698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/>
              <a:t>PREPOSICIONES</a:t>
            </a:r>
          </a:p>
        </p:txBody>
      </p:sp>
      <p:sp>
        <p:nvSpPr>
          <p:cNvPr id="15378" name="30 CuadroTexto"/>
          <p:cNvSpPr txBox="1">
            <a:spLocks noChangeArrowheads="1"/>
          </p:cNvSpPr>
          <p:nvPr/>
        </p:nvSpPr>
        <p:spPr bwMode="auto">
          <a:xfrm>
            <a:off x="5003800" y="5516563"/>
            <a:ext cx="2160588" cy="36988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/>
              <a:t>CONJUNCIONES</a:t>
            </a:r>
          </a:p>
        </p:txBody>
      </p:sp>
      <p:cxnSp>
        <p:nvCxnSpPr>
          <p:cNvPr id="33" name="32 Conector recto"/>
          <p:cNvCxnSpPr>
            <a:endCxn id="15377" idx="0"/>
          </p:cNvCxnSpPr>
          <p:nvPr/>
        </p:nvCxnSpPr>
        <p:spPr>
          <a:xfrm rot="5400000">
            <a:off x="3640931" y="4585495"/>
            <a:ext cx="422275" cy="1439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"/>
          <p:cNvCxnSpPr>
            <a:endCxn id="15378" idx="0"/>
          </p:cNvCxnSpPr>
          <p:nvPr/>
        </p:nvCxnSpPr>
        <p:spPr>
          <a:xfrm rot="16200000" flipH="1">
            <a:off x="5117306" y="4548982"/>
            <a:ext cx="422275" cy="1512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68313" y="260350"/>
            <a:ext cx="8351837" cy="3698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s-ES" dirty="0"/>
              <a:t>2.2.  LAS PREPOSICIONES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68313" y="908050"/>
            <a:ext cx="8351837" cy="3140075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60363" indent="-360363" algn="just">
              <a:buFont typeface="Arial" pitchFamily="34" charset="0"/>
              <a:buChar char="•"/>
              <a:defRPr/>
            </a:pPr>
            <a:r>
              <a:rPr lang="es-ES" dirty="0"/>
              <a:t>Son palabras invariables: no pueden llevar morfemas flexivos de género ni de número. </a:t>
            </a:r>
          </a:p>
          <a:p>
            <a:pPr marL="360363" indent="-360363" algn="just">
              <a:buFont typeface="Arial" pitchFamily="34" charset="0"/>
              <a:buChar char="•"/>
              <a:defRPr/>
            </a:pPr>
            <a:r>
              <a:rPr lang="es-ES" dirty="0"/>
              <a:t>Son morfemas gramaticales independientes, pues tienen solo significado gramatical y su función es simplemente la de subordinar unas unidades a otras.</a:t>
            </a:r>
          </a:p>
          <a:p>
            <a:pPr marL="360363" indent="-360363" algn="just">
              <a:defRPr/>
            </a:pPr>
            <a:endParaRPr lang="es-ES" dirty="0"/>
          </a:p>
          <a:p>
            <a:pPr marL="360363" indent="-360363" algn="just">
              <a:defRPr/>
            </a:pPr>
            <a:r>
              <a:rPr lang="es-ES" dirty="0"/>
              <a:t>			Se ha roto el cristal </a:t>
            </a:r>
            <a:r>
              <a:rPr lang="es-ES" b="1" dirty="0">
                <a:solidFill>
                  <a:srgbClr val="FF0000"/>
                </a:solidFill>
              </a:rPr>
              <a:t>de</a:t>
            </a:r>
            <a:r>
              <a:rPr lang="es-ES" dirty="0"/>
              <a:t> </a:t>
            </a:r>
            <a:r>
              <a:rPr lang="es-ES" dirty="0">
                <a:solidFill>
                  <a:schemeClr val="tx1"/>
                </a:solidFill>
              </a:rPr>
              <a:t>la ventana</a:t>
            </a:r>
          </a:p>
          <a:p>
            <a:pPr marL="360363" indent="-360363" algn="just">
              <a:defRPr/>
            </a:pPr>
            <a:endParaRPr lang="es-ES" dirty="0">
              <a:solidFill>
                <a:schemeClr val="tx1"/>
              </a:solidFill>
            </a:endParaRPr>
          </a:p>
          <a:p>
            <a:pPr marL="360363" indent="-360363" algn="just">
              <a:defRPr/>
            </a:pPr>
            <a:endParaRPr lang="es-ES" dirty="0">
              <a:solidFill>
                <a:schemeClr val="tx1"/>
              </a:solidFill>
            </a:endParaRPr>
          </a:p>
          <a:p>
            <a:pPr marL="360363" indent="-360363" algn="just">
              <a:defRPr/>
            </a:pPr>
            <a:endParaRPr lang="es-ES" dirty="0">
              <a:solidFill>
                <a:schemeClr val="tx1"/>
              </a:solidFill>
            </a:endParaRPr>
          </a:p>
          <a:p>
            <a:pPr marL="360363" indent="-360363" algn="just">
              <a:defRPr/>
            </a:pPr>
            <a:endParaRPr lang="es-ES" dirty="0">
              <a:solidFill>
                <a:schemeClr val="tx1"/>
              </a:solidFill>
            </a:endParaRPr>
          </a:p>
          <a:p>
            <a:pPr marL="360363" indent="-360363" algn="just">
              <a:defRPr/>
            </a:pPr>
            <a:endParaRPr lang="es-ES" dirty="0"/>
          </a:p>
        </p:txBody>
      </p:sp>
      <p:sp>
        <p:nvSpPr>
          <p:cNvPr id="4" name="3 Cerrar llave"/>
          <p:cNvSpPr/>
          <p:nvPr/>
        </p:nvSpPr>
        <p:spPr>
          <a:xfrm rot="5400000" flipV="1">
            <a:off x="4823618" y="2240757"/>
            <a:ext cx="360363" cy="863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cxnSp>
        <p:nvCxnSpPr>
          <p:cNvPr id="13" name="12 Conector recto"/>
          <p:cNvCxnSpPr>
            <a:stCxn id="4" idx="1"/>
          </p:cNvCxnSpPr>
          <p:nvPr/>
        </p:nvCxnSpPr>
        <p:spPr>
          <a:xfrm rot="16200000" flipV="1">
            <a:off x="4427538" y="2276475"/>
            <a:ext cx="0" cy="11525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rot="5400000" flipH="1" flipV="1">
            <a:off x="3707606" y="2709069"/>
            <a:ext cx="2889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5940425" y="2276475"/>
            <a:ext cx="2663825" cy="6461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s-ES" dirty="0">
                <a:latin typeface="+mn-lt"/>
              </a:rPr>
              <a:t>Elemento subordinado: Término de la preposición</a:t>
            </a:r>
          </a:p>
        </p:txBody>
      </p:sp>
      <p:cxnSp>
        <p:nvCxnSpPr>
          <p:cNvPr id="18" name="17 Conector recto de flecha"/>
          <p:cNvCxnSpPr>
            <a:stCxn id="16" idx="1"/>
          </p:cNvCxnSpPr>
          <p:nvPr/>
        </p:nvCxnSpPr>
        <p:spPr>
          <a:xfrm rot="10800000">
            <a:off x="5508625" y="2565400"/>
            <a:ext cx="431800" cy="349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1908175" y="2997200"/>
            <a:ext cx="2663825" cy="3683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s-ES" dirty="0">
                <a:latin typeface="+mn-lt"/>
              </a:rPr>
              <a:t>Elemento subordinante</a:t>
            </a:r>
          </a:p>
        </p:txBody>
      </p:sp>
      <p:cxnSp>
        <p:nvCxnSpPr>
          <p:cNvPr id="22" name="21 Conector recto de flecha"/>
          <p:cNvCxnSpPr>
            <a:stCxn id="20" idx="0"/>
          </p:cNvCxnSpPr>
          <p:nvPr/>
        </p:nvCxnSpPr>
        <p:spPr>
          <a:xfrm rot="5400000" flipH="1" flipV="1">
            <a:off x="3258344" y="2547144"/>
            <a:ext cx="431800" cy="468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051050" y="404813"/>
            <a:ext cx="5184775" cy="36988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" dirty="0"/>
              <a:t>PREPOSICIONES SIMPLES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1403350" y="1196975"/>
            <a:ext cx="2952750" cy="34163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" dirty="0"/>
              <a:t>A, </a:t>
            </a:r>
          </a:p>
          <a:p>
            <a:pPr algn="ctr">
              <a:defRPr/>
            </a:pPr>
            <a:r>
              <a:rPr lang="es-ES" dirty="0"/>
              <a:t>ANTE, </a:t>
            </a:r>
          </a:p>
          <a:p>
            <a:pPr algn="ctr">
              <a:defRPr/>
            </a:pPr>
            <a:r>
              <a:rPr lang="es-ES" dirty="0"/>
              <a:t>BAJO, </a:t>
            </a:r>
          </a:p>
          <a:p>
            <a:pPr algn="ctr">
              <a:defRPr/>
            </a:pPr>
            <a:r>
              <a:rPr lang="es-ES" dirty="0"/>
              <a:t>CABE, </a:t>
            </a:r>
          </a:p>
          <a:p>
            <a:pPr algn="ctr">
              <a:defRPr/>
            </a:pPr>
            <a:r>
              <a:rPr lang="es-ES" dirty="0"/>
              <a:t>CON, </a:t>
            </a:r>
          </a:p>
          <a:p>
            <a:pPr algn="ctr">
              <a:defRPr/>
            </a:pPr>
            <a:r>
              <a:rPr lang="es-ES" dirty="0"/>
              <a:t>CONTRA, </a:t>
            </a:r>
          </a:p>
          <a:p>
            <a:pPr algn="ctr">
              <a:defRPr/>
            </a:pPr>
            <a:r>
              <a:rPr lang="es-ES" dirty="0"/>
              <a:t>DE, </a:t>
            </a:r>
          </a:p>
          <a:p>
            <a:pPr algn="ctr">
              <a:defRPr/>
            </a:pPr>
            <a:r>
              <a:rPr lang="es-ES" dirty="0"/>
              <a:t>DESDE, </a:t>
            </a:r>
          </a:p>
          <a:p>
            <a:pPr algn="ctr">
              <a:defRPr/>
            </a:pPr>
            <a:r>
              <a:rPr lang="es-ES" dirty="0"/>
              <a:t>EN, </a:t>
            </a:r>
          </a:p>
          <a:p>
            <a:pPr algn="ctr">
              <a:defRPr/>
            </a:pPr>
            <a:r>
              <a:rPr lang="es-ES" dirty="0"/>
              <a:t>ENTRE, </a:t>
            </a:r>
          </a:p>
          <a:p>
            <a:pPr algn="ctr">
              <a:defRPr/>
            </a:pPr>
            <a:r>
              <a:rPr lang="es-ES" dirty="0"/>
              <a:t>HACIA, </a:t>
            </a:r>
          </a:p>
          <a:p>
            <a:pPr algn="ctr">
              <a:defRPr/>
            </a:pP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4643438" y="1196975"/>
            <a:ext cx="3097212" cy="34163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s-ES" dirty="0"/>
              <a:t>HASTA, </a:t>
            </a:r>
          </a:p>
          <a:p>
            <a:pPr algn="ctr">
              <a:defRPr/>
            </a:pPr>
            <a:r>
              <a:rPr lang="es-ES" dirty="0"/>
              <a:t>PARA, </a:t>
            </a:r>
          </a:p>
          <a:p>
            <a:pPr algn="ctr">
              <a:defRPr/>
            </a:pPr>
            <a:r>
              <a:rPr lang="es-ES" dirty="0"/>
              <a:t>POR, </a:t>
            </a:r>
          </a:p>
          <a:p>
            <a:pPr algn="ctr">
              <a:defRPr/>
            </a:pPr>
            <a:r>
              <a:rPr lang="es-ES" dirty="0"/>
              <a:t>SEGÚN</a:t>
            </a:r>
          </a:p>
          <a:p>
            <a:pPr algn="ctr">
              <a:defRPr/>
            </a:pPr>
            <a:r>
              <a:rPr lang="es-ES" dirty="0"/>
              <a:t>SIN</a:t>
            </a:r>
          </a:p>
          <a:p>
            <a:pPr algn="ctr">
              <a:defRPr/>
            </a:pPr>
            <a:r>
              <a:rPr lang="es-ES" dirty="0"/>
              <a:t> SO, </a:t>
            </a:r>
          </a:p>
          <a:p>
            <a:pPr algn="ctr">
              <a:defRPr/>
            </a:pPr>
            <a:r>
              <a:rPr lang="es-ES" dirty="0"/>
              <a:t>SOBRE, </a:t>
            </a:r>
          </a:p>
          <a:p>
            <a:pPr algn="ctr">
              <a:defRPr/>
            </a:pPr>
            <a:r>
              <a:rPr lang="es-ES" dirty="0"/>
              <a:t>TRAS, </a:t>
            </a:r>
          </a:p>
          <a:p>
            <a:pPr algn="ctr">
              <a:defRPr/>
            </a:pPr>
            <a:r>
              <a:rPr lang="es-ES" dirty="0"/>
              <a:t>DURANTE, </a:t>
            </a:r>
          </a:p>
          <a:p>
            <a:pPr algn="ctr">
              <a:defRPr/>
            </a:pPr>
            <a:r>
              <a:rPr lang="es-ES" dirty="0"/>
              <a:t>MEDIANTE</a:t>
            </a:r>
          </a:p>
          <a:p>
            <a:pPr algn="ctr">
              <a:defRPr/>
            </a:pPr>
            <a:endParaRPr lang="es-ES" dirty="0"/>
          </a:p>
          <a:p>
            <a:pPr algn="ctr"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n">
  <a:themeElements>
    <a:clrScheme name="Orige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e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e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207</TotalTime>
  <Words>929</Words>
  <Application>Microsoft Office PowerPoint</Application>
  <PresentationFormat>Presentación en pantalla (4:3)</PresentationFormat>
  <Paragraphs>174</Paragraphs>
  <Slides>13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0" baseType="lpstr">
      <vt:lpstr>Arial</vt:lpstr>
      <vt:lpstr>Bookman Old Style</vt:lpstr>
      <vt:lpstr>Gill Sans MT</vt:lpstr>
      <vt:lpstr>Wingdings 3</vt:lpstr>
      <vt:lpstr>Wingdings</vt:lpstr>
      <vt:lpstr>Calibri</vt:lpstr>
      <vt:lpstr>Origen</vt:lpstr>
      <vt:lpstr>UNIDAD 5:  CATEGORÍAS GRAMATICALES (IV).  EL ADVERBIO Y LOS ELEMENTOS DE RELACIÓN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5:  CATEGORÍAS GRAMATICALES (IV).  EL ADVERBIO Y LOS ELEMENTOS DE RELACIÓN</dc:title>
  <dc:creator>Usuario de Windows</dc:creator>
  <cp:lastModifiedBy>ISOLINA</cp:lastModifiedBy>
  <cp:revision>38</cp:revision>
  <dcterms:created xsi:type="dcterms:W3CDTF">2011-04-27T19:07:51Z</dcterms:created>
  <dcterms:modified xsi:type="dcterms:W3CDTF">2012-06-02T14:19:04Z</dcterms:modified>
</cp:coreProperties>
</file>